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69" r:id="rId4"/>
    <p:sldId id="257" r:id="rId5"/>
    <p:sldId id="268" r:id="rId6"/>
    <p:sldId id="263" r:id="rId7"/>
    <p:sldId id="266" r:id="rId8"/>
    <p:sldId id="265" r:id="rId9"/>
    <p:sldId id="262" r:id="rId10"/>
    <p:sldId id="264" r:id="rId11"/>
    <p:sldId id="256" r:id="rId12"/>
    <p:sldId id="259" r:id="rId13"/>
    <p:sldId id="270" r:id="rId14"/>
    <p:sldId id="267" r:id="rId15"/>
    <p:sldId id="272" r:id="rId16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 showGuides="1">
      <p:cViewPr varScale="1">
        <p:scale>
          <a:sx n="145" d="100"/>
          <a:sy n="145" d="100"/>
        </p:scale>
        <p:origin x="14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87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77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22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65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63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20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05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64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01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397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30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87180-00D4-4772-BA75-4017E1BABE1F}" type="datetimeFigureOut">
              <a:rPr kumimoji="1" lang="ja-JP" altLang="en-US" smtClean="0"/>
              <a:t>2025/1/12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69B24-8F3C-4B20-9300-B72737C589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86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ldradio.com/archives/hardware/we.htm" TargetMode="External"/><Relationship Id="rId4" Type="http://schemas.openxmlformats.org/officeDocument/2006/relationships/hyperlink" Target="https://www.worldradiohistory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688691" y="1143001"/>
            <a:ext cx="56252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シャープ天理</a:t>
            </a:r>
            <a:r>
              <a:rPr lang="en-US" altLang="ja-JP" sz="2400" dirty="0" smtClean="0"/>
              <a:t>Museum</a:t>
            </a:r>
            <a:r>
              <a:rPr lang="ja-JP" altLang="en-US" sz="2400" dirty="0" smtClean="0"/>
              <a:t>所蔵</a:t>
            </a:r>
            <a:endParaRPr lang="en-US" altLang="ja-JP" sz="2400" dirty="0" smtClean="0"/>
          </a:p>
          <a:p>
            <a:r>
              <a:rPr lang="ja-JP" altLang="en-US" sz="4400" dirty="0" smtClean="0"/>
              <a:t>国産第一号鉱石ラジオ</a:t>
            </a:r>
            <a:endParaRPr kumimoji="1"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67851" y="4785852"/>
            <a:ext cx="21772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2025.1.10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ja-JP" altLang="en-US" dirty="0" smtClean="0"/>
              <a:t>社友会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ラジオ</a:t>
            </a:r>
            <a:r>
              <a:rPr lang="ja-JP" altLang="en-US" dirty="0"/>
              <a:t>愛好者</a:t>
            </a:r>
            <a:r>
              <a:rPr lang="ja-JP" altLang="en-US" dirty="0" smtClean="0"/>
              <a:t>同好会</a:t>
            </a:r>
            <a:endParaRPr lang="en-US" altLang="ja-JP" dirty="0" smtClean="0"/>
          </a:p>
          <a:p>
            <a:pPr algn="r"/>
            <a:r>
              <a:rPr kumimoji="1" lang="ja-JP" altLang="en-US" dirty="0"/>
              <a:t>吉田育弘</a:t>
            </a:r>
          </a:p>
        </p:txBody>
      </p:sp>
    </p:spTree>
    <p:extLst>
      <p:ext uri="{BB962C8B-B14F-4D97-AF65-F5344CB8AC3E}">
        <p14:creationId xmlns:p14="http://schemas.microsoft.com/office/powerpoint/2010/main" val="7614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1410" y="517424"/>
            <a:ext cx="5055514" cy="67406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r="29353"/>
          <a:stretch/>
        </p:blipFill>
        <p:spPr>
          <a:xfrm rot="16200000">
            <a:off x="1184036" y="-509903"/>
            <a:ext cx="2292734" cy="3739827"/>
          </a:xfrm>
          <a:prstGeom prst="rect">
            <a:avLst/>
          </a:prstGeom>
        </p:spPr>
      </p:pic>
      <p:sp>
        <p:nvSpPr>
          <p:cNvPr id="5" name="円形吹き出し 4"/>
          <p:cNvSpPr/>
          <p:nvPr/>
        </p:nvSpPr>
        <p:spPr>
          <a:xfrm rot="323357">
            <a:off x="1512745" y="1087336"/>
            <a:ext cx="1234239" cy="863030"/>
          </a:xfrm>
          <a:prstGeom prst="wedgeEllipseCallout">
            <a:avLst>
              <a:gd name="adj1" fmla="val 213524"/>
              <a:gd name="adj2" fmla="val 9046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3780" y="846616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担当者がひとり</a:t>
            </a:r>
            <a:r>
              <a:rPr lang="en-US" altLang="ja-JP" dirty="0" smtClean="0"/>
              <a:t>1</a:t>
            </a:r>
            <a:r>
              <a:rPr lang="ja-JP" altLang="en-US" dirty="0" smtClean="0"/>
              <a:t>台ずつ全体組み立て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 rot="20348819">
            <a:off x="6951981" y="3008635"/>
            <a:ext cx="1449820" cy="1361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9242676" y="3206899"/>
            <a:ext cx="1499879" cy="1779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９－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453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2158"/>
          <a:stretch/>
        </p:blipFill>
        <p:spPr>
          <a:xfrm>
            <a:off x="508799" y="611793"/>
            <a:ext cx="10674443" cy="605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86" y="4098955"/>
            <a:ext cx="4403154" cy="98971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7230" y="190774"/>
            <a:ext cx="333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日本ラジオ博物館（松本）所蔵品</a:t>
            </a:r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5177214" y="4098955"/>
            <a:ext cx="2137986" cy="519094"/>
          </a:xfrm>
          <a:prstGeom prst="wedgeRectCallout">
            <a:avLst>
              <a:gd name="adj1" fmla="val 64167"/>
              <a:gd name="adj2" fmla="val 295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61387" y="3703780"/>
            <a:ext cx="1166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Crystal Set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434176" y="611793"/>
            <a:ext cx="1355153" cy="302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005" y="650635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１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－</a:t>
            </a:r>
            <a:endParaRPr kumimoji="1" lang="ja-JP" altLang="en-US" dirty="0"/>
          </a:p>
        </p:txBody>
      </p:sp>
      <p:sp>
        <p:nvSpPr>
          <p:cNvPr id="12" name="円形吹き出し 11"/>
          <p:cNvSpPr/>
          <p:nvPr/>
        </p:nvSpPr>
        <p:spPr>
          <a:xfrm>
            <a:off x="7716982" y="3964457"/>
            <a:ext cx="817419" cy="1124209"/>
          </a:xfrm>
          <a:prstGeom prst="wedgeEllipseCallout">
            <a:avLst>
              <a:gd name="adj1" fmla="val 275439"/>
              <a:gd name="adj2" fmla="val -14020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378308" y="2621901"/>
            <a:ext cx="13276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を握るロゴ</a:t>
            </a:r>
            <a:endParaRPr kumimoji="1" lang="en-US" altLang="ja-JP" dirty="0" smtClean="0"/>
          </a:p>
          <a:p>
            <a:r>
              <a:rPr kumimoji="1" lang="en-US" altLang="ja-JP" dirty="0" smtClean="0"/>
              <a:t>P12</a:t>
            </a:r>
            <a:r>
              <a:rPr kumimoji="1" lang="ja-JP" altLang="en-US" dirty="0" smtClean="0"/>
              <a:t>参照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973354" y="1698589"/>
            <a:ext cx="241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TH METAL LABRATORIES</a:t>
            </a:r>
            <a:r>
              <a:rPr kumimoji="1" lang="ja-JP" altLang="en-US" sz="1400" dirty="0" smtClean="0"/>
              <a:t>と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彫刻さ</a:t>
            </a:r>
            <a:r>
              <a:rPr kumimoji="1" lang="ja-JP" altLang="en-US" sz="1400" dirty="0" smtClean="0"/>
              <a:t>れている</a:t>
            </a:r>
            <a:endParaRPr kumimoji="1" lang="ja-JP" altLang="en-US" sz="1400" dirty="0"/>
          </a:p>
        </p:txBody>
      </p:sp>
      <p:sp>
        <p:nvSpPr>
          <p:cNvPr id="15" name="円形吹き出し 14"/>
          <p:cNvSpPr/>
          <p:nvPr/>
        </p:nvSpPr>
        <p:spPr>
          <a:xfrm>
            <a:off x="8455767" y="2031800"/>
            <a:ext cx="408710" cy="1124209"/>
          </a:xfrm>
          <a:prstGeom prst="wedgeEllipseCallout">
            <a:avLst>
              <a:gd name="adj1" fmla="val 311140"/>
              <a:gd name="adj2" fmla="val -49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64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4701" r="3933" b="2062"/>
          <a:stretch/>
        </p:blipFill>
        <p:spPr>
          <a:xfrm rot="16200000">
            <a:off x="3109842" y="-962093"/>
            <a:ext cx="6498546" cy="8782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円/楕円 4"/>
          <p:cNvSpPr/>
          <p:nvPr/>
        </p:nvSpPr>
        <p:spPr>
          <a:xfrm>
            <a:off x="4618049" y="3933894"/>
            <a:ext cx="2223504" cy="24340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2753" y="3313608"/>
            <a:ext cx="269272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400" dirty="0" smtClean="0"/>
              <a:t>With variable condenser having a</a:t>
            </a:r>
          </a:p>
          <a:p>
            <a:pPr>
              <a:lnSpc>
                <a:spcPts val="1400"/>
              </a:lnSpc>
            </a:pPr>
            <a:r>
              <a:rPr lang="en-US" altLang="ja-JP" sz="1400" dirty="0"/>
              <a:t>s</a:t>
            </a:r>
            <a:r>
              <a:rPr lang="en-US" altLang="ja-JP" sz="1400" dirty="0" smtClean="0"/>
              <a:t>pace for two head phones in</a:t>
            </a:r>
          </a:p>
          <a:p>
            <a:pPr>
              <a:lnSpc>
                <a:spcPts val="1400"/>
              </a:lnSpc>
            </a:pPr>
            <a:r>
              <a:rPr lang="en-US" altLang="ja-JP" sz="1400" dirty="0"/>
              <a:t>t</a:t>
            </a:r>
            <a:r>
              <a:rPr kumimoji="1" lang="en-US" altLang="ja-JP" sz="1400" dirty="0" smtClean="0"/>
              <a:t>he backside of cabinet.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00182" y="3313608"/>
            <a:ext cx="2063450" cy="45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400" dirty="0" smtClean="0"/>
              <a:t>Modern portable set with</a:t>
            </a:r>
          </a:p>
          <a:p>
            <a:pPr>
              <a:lnSpc>
                <a:spcPts val="1400"/>
              </a:lnSpc>
            </a:pPr>
            <a:r>
              <a:rPr lang="en-US" altLang="ja-JP" sz="1400" dirty="0" smtClean="0"/>
              <a:t>Head-phone.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8270" y="3112277"/>
            <a:ext cx="2219582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400" dirty="0" smtClean="0"/>
              <a:t>Without variable condenser</a:t>
            </a:r>
          </a:p>
          <a:p>
            <a:pPr>
              <a:lnSpc>
                <a:spcPts val="1400"/>
              </a:lnSpc>
            </a:pPr>
            <a:r>
              <a:rPr lang="en-US" altLang="ja-JP" sz="1400" dirty="0" smtClean="0"/>
              <a:t>but with Rotary switch for</a:t>
            </a:r>
          </a:p>
          <a:p>
            <a:pPr>
              <a:lnSpc>
                <a:spcPts val="1400"/>
              </a:lnSpc>
            </a:pPr>
            <a:r>
              <a:rPr lang="en-US" altLang="ja-JP" sz="1400" dirty="0" smtClean="0"/>
              <a:t>t</a:t>
            </a:r>
            <a:r>
              <a:rPr kumimoji="1" lang="en-US" altLang="ja-JP" sz="1400" dirty="0" smtClean="0"/>
              <a:t>uning.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2677" y="5807924"/>
            <a:ext cx="1888081" cy="45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400" dirty="0" smtClean="0"/>
              <a:t>Fine portable type with</a:t>
            </a:r>
          </a:p>
          <a:p>
            <a:pPr>
              <a:lnSpc>
                <a:spcPts val="1400"/>
              </a:lnSpc>
            </a:pPr>
            <a:r>
              <a:rPr lang="en-US" altLang="ja-JP" sz="1400" dirty="0"/>
              <a:t>v</a:t>
            </a:r>
            <a:r>
              <a:rPr lang="en-US" altLang="ja-JP" sz="1400" dirty="0" smtClean="0"/>
              <a:t>ariable condenser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91105" y="6034877"/>
            <a:ext cx="1969514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altLang="ja-JP" sz="1400" dirty="0" smtClean="0"/>
              <a:t>With v</a:t>
            </a:r>
            <a:r>
              <a:rPr lang="en-US" altLang="ja-JP" sz="1400" dirty="0" smtClean="0"/>
              <a:t>ariable condenser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005" y="650635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１１－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0187" y="179726"/>
            <a:ext cx="1606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50</a:t>
            </a:r>
            <a:r>
              <a:rPr kumimoji="1" lang="ja-JP" altLang="en-US" sz="2400" dirty="0" smtClean="0"/>
              <a:t>年史より</a:t>
            </a:r>
            <a:endParaRPr kumimoji="1" lang="en-US" altLang="ja-JP" sz="2400" dirty="0" smtClean="0"/>
          </a:p>
          <a:p>
            <a:endParaRPr kumimoji="1" lang="en-US" altLang="ja-JP" dirty="0" smtClean="0"/>
          </a:p>
          <a:p>
            <a:r>
              <a:rPr lang="ja-JP" altLang="en-US" sz="1200" dirty="0"/>
              <a:t>当時</a:t>
            </a:r>
            <a:r>
              <a:rPr lang="ja-JP" altLang="en-US" sz="1200" dirty="0" smtClean="0"/>
              <a:t>のカタログ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8878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6263405" y="356304"/>
            <a:ext cx="5928595" cy="5987632"/>
            <a:chOff x="443921" y="501961"/>
            <a:chExt cx="5928595" cy="5987632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43921" y="1222589"/>
              <a:ext cx="5928595" cy="4434775"/>
              <a:chOff x="639097" y="1222589"/>
              <a:chExt cx="5203353" cy="3892271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73" t="13650" r="10916" b="41512"/>
              <a:stretch/>
            </p:blipFill>
            <p:spPr>
              <a:xfrm>
                <a:off x="639097" y="1222589"/>
                <a:ext cx="5203353" cy="38922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円弧 5"/>
              <p:cNvSpPr/>
              <p:nvPr/>
            </p:nvSpPr>
            <p:spPr>
              <a:xfrm rot="6047565">
                <a:off x="2693093" y="2862583"/>
                <a:ext cx="1358124" cy="1132833"/>
              </a:xfrm>
              <a:prstGeom prst="arc">
                <a:avLst>
                  <a:gd name="adj1" fmla="val 19218823"/>
                  <a:gd name="adj2" fmla="val 8670355"/>
                </a:avLst>
              </a:prstGeom>
              <a:ln w="57150">
                <a:solidFill>
                  <a:srgbClr val="FF0000"/>
                </a:solidFill>
                <a:headEnd type="none"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1055140" y="5843262"/>
              <a:ext cx="45111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・長辺の中央に軸が出ているバリコンを使用</a:t>
              </a:r>
              <a:endParaRPr kumimoji="1" lang="en-US" altLang="ja-JP" dirty="0" smtClean="0"/>
            </a:p>
            <a:p>
              <a:r>
                <a:rPr kumimoji="1" lang="ja-JP" altLang="en-US" dirty="0" smtClean="0"/>
                <a:t>・ローターはパネルの</a:t>
              </a:r>
              <a:r>
                <a:rPr kumimoji="1" lang="ja-JP" altLang="en-US" b="1" dirty="0" smtClean="0">
                  <a:solidFill>
                    <a:srgbClr val="FF0000"/>
                  </a:solidFill>
                </a:rPr>
                <a:t>内側</a:t>
              </a:r>
              <a:r>
                <a:rPr kumimoji="1" lang="ja-JP" altLang="en-US" dirty="0" smtClean="0"/>
                <a:t>に向けて抜ける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41025" y="501961"/>
              <a:ext cx="1028230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NO.6</a:t>
              </a:r>
              <a:endParaRPr kumimoji="1" lang="ja-JP" altLang="en-US" sz="3200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541025" y="356304"/>
            <a:ext cx="5054275" cy="5987632"/>
            <a:chOff x="6867078" y="501961"/>
            <a:chExt cx="5054275" cy="5987632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6867078" y="1318998"/>
              <a:ext cx="4981344" cy="4067568"/>
              <a:chOff x="6479445" y="1318998"/>
              <a:chExt cx="4371978" cy="3569984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02" r="16398" b="41860"/>
              <a:stretch/>
            </p:blipFill>
            <p:spPr>
              <a:xfrm rot="16200000">
                <a:off x="6880442" y="918001"/>
                <a:ext cx="3569984" cy="4371978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7" name="円弧 6"/>
              <p:cNvSpPr/>
              <p:nvPr/>
            </p:nvSpPr>
            <p:spPr>
              <a:xfrm rot="6047565">
                <a:off x="7640893" y="3237158"/>
                <a:ext cx="596270" cy="1090554"/>
              </a:xfrm>
              <a:prstGeom prst="arc">
                <a:avLst>
                  <a:gd name="adj1" fmla="val 18294765"/>
                  <a:gd name="adj2" fmla="val 8009434"/>
                </a:avLst>
              </a:prstGeom>
              <a:ln w="57150">
                <a:solidFill>
                  <a:srgbClr val="FF0000"/>
                </a:solidFill>
                <a:headEnd type="none"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6947363" y="5843262"/>
              <a:ext cx="49739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・長辺の</a:t>
              </a:r>
              <a:r>
                <a:rPr kumimoji="1" lang="en-US" altLang="ja-JP" dirty="0" smtClean="0"/>
                <a:t>off-center</a:t>
              </a:r>
              <a:r>
                <a:rPr kumimoji="1" lang="ja-JP" altLang="en-US" dirty="0" smtClean="0"/>
                <a:t>で軸が出ているバリコンを使用</a:t>
              </a:r>
              <a:endParaRPr kumimoji="1" lang="en-US" altLang="ja-JP" dirty="0" smtClean="0"/>
            </a:p>
            <a:p>
              <a:r>
                <a:rPr kumimoji="1" lang="ja-JP" altLang="en-US" dirty="0" smtClean="0"/>
                <a:t>・ローターはパネルの</a:t>
              </a:r>
              <a:r>
                <a:rPr kumimoji="1" lang="ja-JP" altLang="en-US" b="1" dirty="0" smtClean="0">
                  <a:solidFill>
                    <a:srgbClr val="FF0000"/>
                  </a:solidFill>
                </a:rPr>
                <a:t>外側</a:t>
              </a:r>
              <a:r>
                <a:rPr kumimoji="1" lang="ja-JP" altLang="en-US" dirty="0" smtClean="0"/>
                <a:t>に向けて抜ける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867078" y="501961"/>
              <a:ext cx="1826141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/>
                <a:t>工場写真</a:t>
              </a:r>
              <a:endParaRPr kumimoji="1" lang="ja-JP" altLang="en-US" sz="3200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36005" y="650635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１２－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9894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21297"/>
          <a:stretch/>
        </p:blipFill>
        <p:spPr>
          <a:xfrm>
            <a:off x="149803" y="361813"/>
            <a:ext cx="7288425" cy="3868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18874" r="18454" b="10431"/>
          <a:stretch/>
        </p:blipFill>
        <p:spPr>
          <a:xfrm>
            <a:off x="4547879" y="1873204"/>
            <a:ext cx="7591493" cy="48482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円形吹き出し 5"/>
          <p:cNvSpPr/>
          <p:nvPr/>
        </p:nvSpPr>
        <p:spPr>
          <a:xfrm>
            <a:off x="2315602" y="2816352"/>
            <a:ext cx="624950" cy="612648"/>
          </a:xfrm>
          <a:prstGeom prst="wedgeEllipseCallout">
            <a:avLst>
              <a:gd name="adj1" fmla="val 292851"/>
              <a:gd name="adj2" fmla="val 4209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8343626" y="2560649"/>
            <a:ext cx="1629255" cy="17367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37905" y="4667091"/>
            <a:ext cx="236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TH</a:t>
            </a:r>
            <a:r>
              <a:rPr kumimoji="1" lang="en-US" altLang="ja-JP" dirty="0" smtClean="0"/>
              <a:t> Metal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Laboratories</a:t>
            </a:r>
          </a:p>
        </p:txBody>
      </p:sp>
      <p:sp>
        <p:nvSpPr>
          <p:cNvPr id="9" name="円/楕円 8"/>
          <p:cNvSpPr/>
          <p:nvPr/>
        </p:nvSpPr>
        <p:spPr>
          <a:xfrm rot="157789">
            <a:off x="4961313" y="4358104"/>
            <a:ext cx="2656573" cy="3659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037" y="0"/>
            <a:ext cx="491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ヤフオク出品されていた</a:t>
            </a:r>
            <a:r>
              <a:rPr lang="en-US" altLang="ja-JP" dirty="0" smtClean="0"/>
              <a:t>1920</a:t>
            </a:r>
            <a:r>
              <a:rPr lang="ja-JP" altLang="en-US" dirty="0" smtClean="0"/>
              <a:t>年</a:t>
            </a:r>
            <a:r>
              <a:rPr lang="ja-JP" altLang="en-US" dirty="0"/>
              <a:t>代</a:t>
            </a:r>
            <a:r>
              <a:rPr lang="ja-JP" altLang="en-US" dirty="0" smtClean="0"/>
              <a:t>当時のバリコン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15602" y="5288925"/>
            <a:ext cx="182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T</a:t>
            </a:r>
            <a:r>
              <a:rPr kumimoji="1" lang="en-US" altLang="ja-JP" dirty="0" smtClean="0"/>
              <a:t>okuji</a:t>
            </a:r>
            <a:r>
              <a:rPr kumimoji="1" lang="ja-JP" altLang="en-US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en-US" altLang="ja-JP" dirty="0" smtClean="0"/>
              <a:t>ayakawa</a:t>
            </a:r>
          </a:p>
        </p:txBody>
      </p:sp>
      <p:sp>
        <p:nvSpPr>
          <p:cNvPr id="2" name="下矢印 1"/>
          <p:cNvSpPr/>
          <p:nvPr/>
        </p:nvSpPr>
        <p:spPr>
          <a:xfrm rot="1199776">
            <a:off x="3046466" y="5033518"/>
            <a:ext cx="484632" cy="288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40754" y="423713"/>
            <a:ext cx="4491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長辺の</a:t>
            </a:r>
            <a:r>
              <a:rPr lang="en-US" altLang="ja-JP" dirty="0" smtClean="0"/>
              <a:t>off-center</a:t>
            </a:r>
            <a:r>
              <a:rPr lang="ja-JP" altLang="en-US" dirty="0" smtClean="0"/>
              <a:t>に軸が出ている。</a:t>
            </a:r>
            <a:endParaRPr lang="en-US" altLang="ja-JP" dirty="0" smtClean="0"/>
          </a:p>
          <a:p>
            <a:r>
              <a:rPr lang="ja-JP" altLang="en-US" dirty="0" smtClean="0"/>
              <a:t>・部品として天理に展示されているバリコン、</a:t>
            </a:r>
            <a:endParaRPr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P8</a:t>
            </a:r>
            <a:r>
              <a:rPr lang="ja-JP" altLang="en-US" dirty="0" smtClean="0"/>
              <a:t>の</a:t>
            </a:r>
            <a:r>
              <a:rPr lang="ja-JP" altLang="en-US" dirty="0"/>
              <a:t>ラジオ</a:t>
            </a:r>
            <a:r>
              <a:rPr lang="ja-JP" altLang="en-US" dirty="0" smtClean="0"/>
              <a:t>工場写真</a:t>
            </a:r>
            <a:r>
              <a:rPr kumimoji="1" lang="ja-JP" altLang="en-US" dirty="0" smtClean="0"/>
              <a:t>のバリコン</a:t>
            </a:r>
            <a:endParaRPr kumimoji="1" lang="en-US" altLang="ja-JP" dirty="0" smtClean="0"/>
          </a:p>
          <a:p>
            <a:r>
              <a:rPr kumimoji="1" lang="ja-JP" altLang="en-US" dirty="0" smtClean="0"/>
              <a:t>と同一品ではないかと言う</a:t>
            </a:r>
            <a:r>
              <a:rPr lang="ja-JP" altLang="en-US" dirty="0" smtClean="0"/>
              <a:t>印象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7100047" y="2079812"/>
            <a:ext cx="1497106" cy="15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142374" y="4229923"/>
            <a:ext cx="1472708" cy="24241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6005" y="650635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１３－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8509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261057" y="3244334"/>
            <a:ext cx="566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https://radiokobo.sakura.ne.jp/G/x-radio/STARcrystal.html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261057" y="360262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鉱石検波器</a:t>
            </a:r>
            <a:endParaRPr lang="ja-JP" altLang="en-US" b="1" i="0" dirty="0">
              <a:solidFill>
                <a:srgbClr val="000000"/>
              </a:solidFill>
              <a:effectLst/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22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25年に開発されたシャープの第1号鉱石ラジオ受信機。価格は3円50銭だっ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6" y="1084667"/>
            <a:ext cx="5256040" cy="394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74970" y="70528"/>
            <a:ext cx="523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2025</a:t>
            </a:r>
            <a:r>
              <a:rPr lang="ja-JP" altLang="en-US" dirty="0" smtClean="0"/>
              <a:t>年</a:t>
            </a:r>
            <a:r>
              <a:rPr lang="en-US" altLang="ja-JP" dirty="0" smtClean="0"/>
              <a:t>3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22</a:t>
            </a:r>
            <a:r>
              <a:rPr lang="ja-JP" altLang="en-US" dirty="0" smtClean="0"/>
              <a:t>日</a:t>
            </a:r>
            <a:r>
              <a:rPr kumimoji="1" lang="ja-JP" altLang="en-US" dirty="0" smtClean="0"/>
              <a:t>放送開始</a:t>
            </a:r>
            <a:r>
              <a:rPr kumimoji="1" lang="en-US" altLang="ja-JP" dirty="0" smtClean="0"/>
              <a:t>100</a:t>
            </a:r>
            <a:r>
              <a:rPr kumimoji="1" lang="ja-JP" altLang="en-US" dirty="0" smtClean="0"/>
              <a:t>年イベント</a:t>
            </a:r>
            <a:r>
              <a:rPr lang="ja-JP" altLang="en-US" dirty="0"/>
              <a:t>記念放送を、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0076" y="374559"/>
            <a:ext cx="66864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国産第一号鉱石ラジオで聴こう プロジェクト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63357" y="1092455"/>
            <a:ext cx="48958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シャープ天理で撮影</a:t>
            </a:r>
            <a:endParaRPr kumimoji="1" lang="en-US" altLang="ja-JP" dirty="0" smtClean="0"/>
          </a:p>
          <a:p>
            <a:r>
              <a:rPr lang="ja-JP" altLang="en-US" dirty="0"/>
              <a:t>このラジオ</a:t>
            </a:r>
            <a:r>
              <a:rPr lang="ja-JP" altLang="en-US" dirty="0" smtClean="0"/>
              <a:t>はシャープの顔であり、イベント等での</a:t>
            </a:r>
            <a:endParaRPr lang="en-US" altLang="ja-JP" dirty="0" smtClean="0"/>
          </a:p>
          <a:p>
            <a:r>
              <a:rPr lang="ja-JP" altLang="en-US" dirty="0"/>
              <a:t>使用</a:t>
            </a:r>
            <a:r>
              <a:rPr lang="ja-JP" altLang="en-US" dirty="0" smtClean="0"/>
              <a:t>は慎重を期す必要あり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	</a:t>
            </a:r>
            <a:r>
              <a:rPr lang="ja-JP" altLang="en-US" dirty="0" smtClean="0"/>
              <a:t>　　　　複製品を作る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7" name="下矢印 6"/>
          <p:cNvSpPr/>
          <p:nvPr/>
        </p:nvSpPr>
        <p:spPr>
          <a:xfrm>
            <a:off x="8626671" y="2171061"/>
            <a:ext cx="484632" cy="509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11197" y="3382772"/>
            <a:ext cx="56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全体は、パネル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すみの木ねじをはずすと、</a:t>
            </a:r>
            <a:r>
              <a:rPr lang="ja-JP" altLang="en-US" dirty="0" smtClean="0"/>
              <a:t>パネルが前に抜けて出る構造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1597" y="4182658"/>
            <a:ext cx="2492990" cy="923330"/>
          </a:xfrm>
          <a:prstGeom prst="rect">
            <a:avLst/>
          </a:prstGeom>
          <a:noFill/>
          <a:ln w="28575" cmpd="thickThin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課題：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・木箱の木工加工・複製</a:t>
            </a:r>
            <a:endParaRPr kumimoji="1" lang="en-US" altLang="ja-JP" dirty="0" smtClean="0"/>
          </a:p>
          <a:p>
            <a:r>
              <a:rPr lang="ja-JP" altLang="en-US" dirty="0" smtClean="0"/>
              <a:t>・銘板の板金加工・複製</a:t>
            </a:r>
            <a:endParaRPr kumimoji="1" lang="en-US" altLang="ja-JP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45964" y="0"/>
            <a:ext cx="2177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2024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日</a:t>
            </a:r>
            <a:endParaRPr kumimoji="1" lang="en-US" altLang="ja-JP" dirty="0" smtClean="0"/>
          </a:p>
          <a:p>
            <a:r>
              <a:rPr lang="ja-JP" altLang="en-US" dirty="0"/>
              <a:t>シャープ</a:t>
            </a:r>
            <a:r>
              <a:rPr lang="ja-JP" altLang="en-US" dirty="0" smtClean="0"/>
              <a:t>社友会</a:t>
            </a:r>
            <a:endParaRPr lang="en-US" altLang="ja-JP" dirty="0" smtClean="0"/>
          </a:p>
          <a:p>
            <a:r>
              <a:rPr kumimoji="1" lang="ja-JP" altLang="en-US" dirty="0"/>
              <a:t>ラジオ愛好者同好会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570076" y="5378057"/>
            <a:ext cx="8536980" cy="1177347"/>
            <a:chOff x="570076" y="5256086"/>
            <a:chExt cx="8536980" cy="1177347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527" y="5258240"/>
              <a:ext cx="1131742" cy="1168833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627" y="5256086"/>
              <a:ext cx="2334429" cy="1177347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273" y="5258240"/>
              <a:ext cx="1194324" cy="1168833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r="4646" b="31852"/>
            <a:stretch/>
          </p:blipFill>
          <p:spPr>
            <a:xfrm>
              <a:off x="570076" y="5256086"/>
              <a:ext cx="3288210" cy="1177347"/>
            </a:xfrm>
            <a:prstGeom prst="rect">
              <a:avLst/>
            </a:prstGeom>
          </p:spPr>
        </p:pic>
      </p:grpSp>
      <p:grpSp>
        <p:nvGrpSpPr>
          <p:cNvPr id="3" name="グループ化 2"/>
          <p:cNvGrpSpPr/>
          <p:nvPr/>
        </p:nvGrpSpPr>
        <p:grpSpPr>
          <a:xfrm>
            <a:off x="9495909" y="4053374"/>
            <a:ext cx="2187359" cy="2509205"/>
            <a:chOff x="9495910" y="4053374"/>
            <a:chExt cx="2074778" cy="2380059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8" t="9113" r="17983" b="50503"/>
            <a:stretch/>
          </p:blipFill>
          <p:spPr>
            <a:xfrm>
              <a:off x="9495910" y="4053374"/>
              <a:ext cx="2074778" cy="2380059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 rot="20232093">
              <a:off x="10562300" y="6010770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</a:rPr>
                <a:t>１８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5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 rot="17020762">
              <a:off x="11106721" y="503377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270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0169786" y="601077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60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5" y="-178751"/>
            <a:ext cx="11897032" cy="721550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１－</a:t>
            </a:r>
            <a:endParaRPr kumimoji="1" lang="ja-JP" altLang="en-US" dirty="0"/>
          </a:p>
        </p:txBody>
      </p:sp>
      <p:sp>
        <p:nvSpPr>
          <p:cNvPr id="22" name="円形吹き出し 21"/>
          <p:cNvSpPr/>
          <p:nvPr/>
        </p:nvSpPr>
        <p:spPr>
          <a:xfrm rot="448658">
            <a:off x="2699547" y="4780552"/>
            <a:ext cx="997099" cy="342864"/>
          </a:xfrm>
          <a:prstGeom prst="wedgeEllipseCallout">
            <a:avLst>
              <a:gd name="adj1" fmla="val 277325"/>
              <a:gd name="adj2" fmla="val 11555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60782" y="6566369"/>
            <a:ext cx="4398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/>
              <a:t>Caroller</a:t>
            </a:r>
            <a:r>
              <a:rPr kumimoji="1" lang="ja-JP" altLang="en-US" sz="1200" dirty="0" smtClean="0"/>
              <a:t>とはキャロル（クリスマスキャロルみたいな）を歌う人のこと</a:t>
            </a:r>
            <a:endParaRPr kumimoji="1" lang="ja-JP" altLang="en-US" sz="1200" dirty="0"/>
          </a:p>
        </p:txBody>
      </p:sp>
      <p:sp>
        <p:nvSpPr>
          <p:cNvPr id="21" name="正方形/長方形 20"/>
          <p:cNvSpPr/>
          <p:nvPr/>
        </p:nvSpPr>
        <p:spPr>
          <a:xfrm>
            <a:off x="103254" y="0"/>
            <a:ext cx="9573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/>
              <a:t>近代化産業遺産：</a:t>
            </a:r>
            <a:r>
              <a:rPr lang="en-US" altLang="ja-JP" sz="1200" dirty="0" smtClean="0"/>
              <a:t>https</a:t>
            </a:r>
            <a:r>
              <a:rPr lang="en-US" altLang="ja-JP" sz="1200" dirty="0"/>
              <a:t>://www.meti.go.jp/policy/mono_info_service/mono/creative/kindaikasangyoisan/pdf/isangun_zoku.pdf</a:t>
            </a:r>
            <a:endParaRPr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681789" y="1406086"/>
            <a:ext cx="5341374" cy="83099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ja-JP" altLang="en-US" dirty="0" smtClean="0"/>
              <a:t>シャープ天理博物館で撮影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この</a:t>
            </a:r>
            <a:r>
              <a:rPr kumimoji="1" lang="ja-JP" altLang="en-US" dirty="0" smtClean="0"/>
              <a:t>ラジオは、近代化産業遺産に認定された</a:t>
            </a:r>
            <a:r>
              <a:rPr lang="ja-JP" altLang="en-US" dirty="0" smtClean="0"/>
              <a:t>シャープの「顔」であり、取り扱いには慎重を</a:t>
            </a:r>
            <a:r>
              <a:rPr kumimoji="1" lang="ja-JP" altLang="en-US" dirty="0" smtClean="0"/>
              <a:t>期す必要あり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606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764486" y="564816"/>
            <a:ext cx="4502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https://vintageradio.michikusa.jp/data/1.html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flipV="1">
            <a:off x="5748520" y="2399295"/>
            <a:ext cx="91440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247416" y="6414022"/>
            <a:ext cx="1702710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ja-JP" altLang="en-US" dirty="0"/>
              <a:t>こ</a:t>
            </a:r>
            <a:r>
              <a:rPr kumimoji="1" lang="ja-JP" altLang="en-US" dirty="0" smtClean="0"/>
              <a:t>の表のすぐ下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6871" y="58052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日本ラジオ博物館のページ</a:t>
            </a:r>
            <a:endParaRPr kumimoji="1" lang="ja-JP" altLang="en-US" sz="24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7510579" y="6200835"/>
            <a:ext cx="4327556" cy="442666"/>
            <a:chOff x="1089009" y="1781701"/>
            <a:chExt cx="4327556" cy="486661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1277658" y="1781701"/>
              <a:ext cx="3688830" cy="4398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b="1" dirty="0" smtClean="0"/>
                <a:t>レプリカはできるだけ</a:t>
              </a:r>
              <a:r>
                <a:rPr kumimoji="1" lang="ja-JP" altLang="en-US" sz="2000" b="1" dirty="0" smtClean="0">
                  <a:solidFill>
                    <a:srgbClr val="0000FF"/>
                  </a:solidFill>
                </a:rPr>
                <a:t>正確に</a:t>
              </a:r>
              <a:r>
                <a:rPr kumimoji="1" lang="ja-JP" altLang="en-US" sz="2000" b="1" dirty="0" smtClean="0"/>
                <a:t>作る</a:t>
              </a:r>
              <a:endParaRPr kumimoji="1" lang="en-US" altLang="ja-JP" sz="2000" b="1" dirty="0" smtClean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089009" y="1791687"/>
              <a:ext cx="4327556" cy="4766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6383013" y="259133"/>
            <a:ext cx="5791354" cy="5465342"/>
            <a:chOff x="6364593" y="1117681"/>
            <a:chExt cx="5791354" cy="5465342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2"/>
            <a:srcRect l="3566"/>
            <a:stretch/>
          </p:blipFill>
          <p:spPr>
            <a:xfrm>
              <a:off x="6364593" y="1117681"/>
              <a:ext cx="5555375" cy="5465342"/>
            </a:xfrm>
            <a:prstGeom prst="rect">
              <a:avLst/>
            </a:prstGeom>
          </p:spPr>
        </p:pic>
        <p:sp>
          <p:nvSpPr>
            <p:cNvPr id="22" name="円/楕円 21"/>
            <p:cNvSpPr/>
            <p:nvPr/>
          </p:nvSpPr>
          <p:spPr>
            <a:xfrm>
              <a:off x="9430342" y="6101637"/>
              <a:ext cx="1215190" cy="18047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右矢印 29"/>
            <p:cNvSpPr/>
            <p:nvPr/>
          </p:nvSpPr>
          <p:spPr>
            <a:xfrm rot="8639471" flipV="1">
              <a:off x="9075928" y="4511165"/>
              <a:ext cx="1532271" cy="169656"/>
            </a:xfrm>
            <a:prstGeom prst="rightArrow">
              <a:avLst>
                <a:gd name="adj1" fmla="val 50000"/>
                <a:gd name="adj2" fmla="val 1205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右矢印 30"/>
            <p:cNvSpPr/>
            <p:nvPr/>
          </p:nvSpPr>
          <p:spPr>
            <a:xfrm rot="9125542">
              <a:off x="8975284" y="3472883"/>
              <a:ext cx="1602432" cy="152109"/>
            </a:xfrm>
            <a:prstGeom prst="rightArrow">
              <a:avLst>
                <a:gd name="adj1" fmla="val 50000"/>
                <a:gd name="adj2" fmla="val 1287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0512548" y="2908377"/>
              <a:ext cx="1643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/>
                <a:t>ダイヤルの目盛り</a:t>
              </a:r>
              <a:r>
                <a:rPr lang="ja-JP" altLang="en-US" sz="1200" dirty="0" smtClean="0"/>
                <a:t>版が</a:t>
              </a:r>
              <a:endParaRPr lang="en-US" altLang="ja-JP" sz="1200" dirty="0" smtClean="0"/>
            </a:p>
            <a:p>
              <a:r>
                <a:rPr lang="ja-JP" altLang="en-US" sz="1200" dirty="0" smtClean="0"/>
                <a:t>割れている</a:t>
              </a:r>
              <a:r>
                <a:rPr lang="en-US" altLang="ja-JP" sz="1200" dirty="0" smtClean="0"/>
                <a:t>?</a:t>
              </a:r>
            </a:p>
            <a:p>
              <a:r>
                <a:rPr kumimoji="1" lang="ja-JP" altLang="en-US" sz="1200" dirty="0" smtClean="0"/>
                <a:t>直径小さい。</a:t>
              </a:r>
              <a:endParaRPr kumimoji="1" lang="ja-JP" altLang="en-US" sz="12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0412806" y="3991155"/>
              <a:ext cx="15616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/>
                <a:t>中が着色されている</a:t>
              </a:r>
              <a:r>
                <a:rPr kumimoji="1" lang="en-US" altLang="ja-JP" sz="1200" dirty="0" smtClean="0"/>
                <a:t>?</a:t>
              </a:r>
              <a:endParaRPr kumimoji="1" lang="ja-JP" altLang="en-US" sz="1200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0530103" y="4256484"/>
            <a:ext cx="126348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rgbClr val="FF0000"/>
                </a:solidFill>
              </a:rPr>
              <a:t>この写真は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ja-JP" altLang="en-US" sz="1600" b="1" dirty="0" smtClean="0">
                <a:solidFill>
                  <a:srgbClr val="FF0000"/>
                </a:solidFill>
              </a:rPr>
              <a:t>雑誌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??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２－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54931" y="979247"/>
            <a:ext cx="5881004" cy="5366136"/>
            <a:chOff x="137411" y="1156551"/>
            <a:chExt cx="5881004" cy="5366136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137411" y="1156551"/>
              <a:ext cx="5873495" cy="3765968"/>
              <a:chOff x="78868" y="2549314"/>
              <a:chExt cx="5873495" cy="3765968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868" y="2549314"/>
                <a:ext cx="5873495" cy="3765968"/>
              </a:xfrm>
              <a:prstGeom prst="rect">
                <a:avLst/>
              </a:prstGeom>
            </p:spPr>
          </p:pic>
          <p:sp>
            <p:nvSpPr>
              <p:cNvPr id="21" name="円/楕円 20"/>
              <p:cNvSpPr/>
              <p:nvPr/>
            </p:nvSpPr>
            <p:spPr>
              <a:xfrm>
                <a:off x="1195137" y="5698957"/>
                <a:ext cx="352926" cy="7218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4"/>
            <a:srcRect l="11396" r="7009" b="28937"/>
            <a:stretch/>
          </p:blipFill>
          <p:spPr>
            <a:xfrm>
              <a:off x="144087" y="4785453"/>
              <a:ext cx="5874328" cy="1737234"/>
            </a:xfrm>
            <a:prstGeom prst="rect">
              <a:avLst/>
            </a:prstGeom>
          </p:spPr>
        </p:pic>
      </p:grpSp>
      <p:cxnSp>
        <p:nvCxnSpPr>
          <p:cNvPr id="16" name="カギ線コネクタ 15"/>
          <p:cNvCxnSpPr/>
          <p:nvPr/>
        </p:nvCxnSpPr>
        <p:spPr>
          <a:xfrm rot="5400000" flipH="1" flipV="1">
            <a:off x="2536615" y="3014543"/>
            <a:ext cx="4246007" cy="3106949"/>
          </a:xfrm>
          <a:prstGeom prst="bentConnector3">
            <a:avLst>
              <a:gd name="adj1" fmla="val -2084"/>
            </a:avLst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カギ線コネクタ 33"/>
          <p:cNvCxnSpPr>
            <a:stCxn id="9" idx="0"/>
            <a:endCxn id="23" idx="0"/>
          </p:cNvCxnSpPr>
          <p:nvPr/>
        </p:nvCxnSpPr>
        <p:spPr>
          <a:xfrm rot="5400000" flipH="1" flipV="1">
            <a:off x="6590269" y="-125417"/>
            <a:ext cx="2185881" cy="2954981"/>
          </a:xfrm>
          <a:prstGeom prst="bentConnector5">
            <a:avLst>
              <a:gd name="adj1" fmla="val -10458"/>
              <a:gd name="adj2" fmla="val 70"/>
              <a:gd name="adj3" fmla="val 10647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右矢印 39"/>
          <p:cNvSpPr/>
          <p:nvPr/>
        </p:nvSpPr>
        <p:spPr>
          <a:xfrm rot="5400000" flipV="1">
            <a:off x="9689021" y="5715156"/>
            <a:ext cx="725634" cy="160615"/>
          </a:xfrm>
          <a:prstGeom prst="rightArrow">
            <a:avLst>
              <a:gd name="adj1" fmla="val 50000"/>
              <a:gd name="adj2" fmla="val 120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22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8369" r="28873" b="11199"/>
          <a:stretch/>
        </p:blipFill>
        <p:spPr>
          <a:xfrm rot="16200000">
            <a:off x="2060618" y="3028891"/>
            <a:ext cx="2447795" cy="508668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3932" r="2999" b="15720"/>
          <a:stretch/>
        </p:blipFill>
        <p:spPr>
          <a:xfrm rot="16200000">
            <a:off x="1552713" y="61124"/>
            <a:ext cx="4232660" cy="43176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b="7722"/>
          <a:stretch/>
        </p:blipFill>
        <p:spPr>
          <a:xfrm>
            <a:off x="6313496" y="103609"/>
            <a:ext cx="5422399" cy="6650782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9334774" y="2460329"/>
            <a:ext cx="2157721" cy="2057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986682" y="4631206"/>
            <a:ext cx="2488729" cy="3102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9919" y="103608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早川電機</a:t>
            </a:r>
            <a:endParaRPr kumimoji="1" lang="en-US" altLang="ja-JP" sz="2400" dirty="0" smtClean="0"/>
          </a:p>
          <a:p>
            <a:r>
              <a:rPr lang="en-US" altLang="ja-JP" sz="2400" dirty="0"/>
              <a:t>50</a:t>
            </a:r>
            <a:r>
              <a:rPr lang="ja-JP" altLang="en-US" sz="2400" dirty="0"/>
              <a:t>年史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13634" y="451821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00FF"/>
                </a:solidFill>
              </a:rPr>
              <a:t>これだっ 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‼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３－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729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564048" y="39472"/>
            <a:ext cx="10734420" cy="6762612"/>
            <a:chOff x="5743774" y="2623141"/>
            <a:chExt cx="6359204" cy="400625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95" t="21777" r="55060" b="11379"/>
            <a:stretch/>
          </p:blipFill>
          <p:spPr>
            <a:xfrm rot="15961541">
              <a:off x="10487470" y="4793177"/>
              <a:ext cx="461094" cy="2769922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1" t="15156" b="26426"/>
            <a:stretch/>
          </p:blipFill>
          <p:spPr>
            <a:xfrm>
              <a:off x="5743774" y="2623141"/>
              <a:ext cx="4257203" cy="4006256"/>
            </a:xfrm>
            <a:prstGeom prst="rect">
              <a:avLst/>
            </a:prstGeom>
          </p:spPr>
        </p:pic>
      </p:grpSp>
      <p:sp>
        <p:nvSpPr>
          <p:cNvPr id="2" name="テキスト ボックス 1"/>
          <p:cNvSpPr txBox="1"/>
          <p:nvPr/>
        </p:nvSpPr>
        <p:spPr>
          <a:xfrm>
            <a:off x="8052821" y="1579286"/>
            <a:ext cx="40302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天理の収蔵品と比較すると、</a:t>
            </a:r>
            <a:endParaRPr lang="en-US" altLang="ja-JP" dirty="0" smtClean="0"/>
          </a:p>
          <a:p>
            <a:r>
              <a:rPr lang="ja-JP" altLang="en-US" dirty="0" smtClean="0"/>
              <a:t>・アンテナ端子が若干右下にある</a:t>
            </a:r>
            <a:endParaRPr lang="en-US" altLang="ja-JP" dirty="0" smtClean="0"/>
          </a:p>
          <a:p>
            <a:r>
              <a:rPr kumimoji="1" lang="ja-JP" altLang="en-US" dirty="0" smtClean="0"/>
              <a:t>・ダイヤルの直径が若干大きい</a:t>
            </a:r>
            <a:endParaRPr kumimoji="1" lang="en-US" altLang="ja-JP" dirty="0" smtClean="0"/>
          </a:p>
          <a:p>
            <a:r>
              <a:rPr lang="ja-JP" altLang="en-US" dirty="0" smtClean="0"/>
              <a:t>・検波器のイメージが少し違う</a:t>
            </a:r>
            <a:endParaRPr lang="en-US" altLang="ja-JP" dirty="0" smtClean="0"/>
          </a:p>
          <a:p>
            <a:r>
              <a:rPr kumimoji="1" lang="ja-JP" altLang="en-US" dirty="0" smtClean="0"/>
              <a:t>・</a:t>
            </a:r>
            <a:r>
              <a:rPr lang="ja-JP" altLang="en-US" dirty="0"/>
              <a:t>銘板</a:t>
            </a:r>
            <a:r>
              <a:rPr lang="ja-JP" altLang="en-US" dirty="0" smtClean="0"/>
              <a:t>は同じ雰囲気だ</a:t>
            </a:r>
            <a:r>
              <a:rPr lang="ja-JP" altLang="en-US" dirty="0" smtClean="0"/>
              <a:t>が着色されている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8196981" y="281003"/>
            <a:ext cx="3162364" cy="1271371"/>
            <a:chOff x="8504896" y="469116"/>
            <a:chExt cx="3162364" cy="1271371"/>
          </a:xfrm>
        </p:grpSpPr>
        <p:sp>
          <p:nvSpPr>
            <p:cNvPr id="9" name="爆発 2 8"/>
            <p:cNvSpPr/>
            <p:nvPr/>
          </p:nvSpPr>
          <p:spPr>
            <a:xfrm rot="465695">
              <a:off x="8504896" y="469116"/>
              <a:ext cx="3162364" cy="1271371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8686496" y="920135"/>
              <a:ext cx="2799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まさに天理収蔵品そのもの</a:t>
              </a:r>
              <a:endParaRPr kumimoji="1" lang="ja-JP" altLang="en-US" dirty="0"/>
            </a:p>
          </p:txBody>
        </p:sp>
      </p:grpSp>
      <p:sp>
        <p:nvSpPr>
          <p:cNvPr id="10" name="円/楕円 9"/>
          <p:cNvSpPr/>
          <p:nvPr/>
        </p:nvSpPr>
        <p:spPr>
          <a:xfrm rot="21269715">
            <a:off x="9815428" y="5553221"/>
            <a:ext cx="1519615" cy="557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8052821" y="3449835"/>
            <a:ext cx="3895196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＜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NHK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大阪放送局沿革＞</a:t>
            </a:r>
            <a:endParaRPr lang="en-US" altLang="ja-JP" sz="1050" b="0" i="0" dirty="0" smtClean="0"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・大正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15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年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5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月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10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日　試験放送開始　</a:t>
            </a:r>
            <a:endParaRPr lang="en-US" altLang="ja-JP" sz="1050" b="0" i="0" dirty="0" smtClean="0"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　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三越</a:t>
            </a:r>
            <a:r>
              <a:rPr kumimoji="0" lang="ja-JP" altLang="ja-JP" sz="10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呉服店大阪支店（大阪市東區高麗橋2丁目63番地）の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屋上</a:t>
            </a:r>
            <a:endParaRPr kumimoji="0" lang="en-US" altLang="ja-JP" sz="1050" dirty="0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0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　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から（</a:t>
            </a:r>
            <a:r>
              <a:rPr kumimoji="0" lang="ja-JP" altLang="ja-JP" sz="10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周波数779kHz、出力0.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5kW</a:t>
            </a: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：</a:t>
            </a:r>
            <a:r>
              <a:rPr kumimoji="0" lang="en-US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WE-101B</a:t>
            </a: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送信機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）</a:t>
            </a:r>
            <a:endParaRPr kumimoji="0" lang="ja-JP" altLang="ja-JP" sz="105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・大正</a:t>
            </a:r>
            <a:r>
              <a:rPr kumimoji="0" lang="en-US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年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6月1日</a:t>
            </a: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　仮放送開始（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779kHz</a:t>
            </a:r>
            <a:r>
              <a:rPr kumimoji="0" lang="ja-JP" altLang="en-US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　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kumimoji="0" lang="ja-JP" altLang="ja-JP" sz="10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.5kW</a:t>
            </a:r>
            <a:r>
              <a:rPr kumimoji="0" lang="ja-JP" altLang="ja-JP" sz="105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）</a:t>
            </a:r>
            <a:endParaRPr kumimoji="0" lang="ja-JP" altLang="ja-JP" sz="105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fontAlgn="ctr"/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　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NHK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東京放送局に遅れること約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2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か月﻿</a:t>
            </a:r>
          </a:p>
          <a:p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・大正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15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年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12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月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1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日　　本放送開始</a:t>
            </a:r>
            <a:endParaRPr lang="en-US" altLang="ja-JP" sz="1050" b="0" i="0" dirty="0" smtClean="0">
              <a:effectLst/>
              <a:latin typeface="Arial" panose="020B0604020202020204" pitchFamily="34" charset="0"/>
            </a:endParaRPr>
          </a:p>
          <a:p>
            <a:r>
              <a:rPr lang="ja-JP" altLang="en-US" sz="1050" dirty="0">
                <a:latin typeface="Arial" panose="020B0604020202020204" pitchFamily="34" charset="0"/>
              </a:rPr>
              <a:t>　</a:t>
            </a:r>
            <a:r>
              <a:rPr lang="ja-JP" altLang="en-US" sz="1050" dirty="0" smtClean="0">
                <a:latin typeface="Arial" panose="020B0604020202020204" pitchFamily="34" charset="0"/>
              </a:rPr>
              <a:t>天王寺區上本町</a:t>
            </a:r>
            <a:r>
              <a:rPr lang="en-US" altLang="ja-JP" sz="1050" dirty="0" smtClean="0">
                <a:latin typeface="Arial" panose="020B0604020202020204" pitchFamily="34" charset="0"/>
              </a:rPr>
              <a:t>9</a:t>
            </a:r>
            <a:r>
              <a:rPr lang="ja-JP" altLang="en-US" sz="1050" dirty="0" smtClean="0">
                <a:latin typeface="Arial" panose="020B0604020202020204" pitchFamily="34" charset="0"/>
              </a:rPr>
              <a:t>丁目</a:t>
            </a:r>
            <a:r>
              <a:rPr lang="en-US" altLang="ja-JP" sz="1050" dirty="0" smtClean="0">
                <a:latin typeface="Arial" panose="020B0604020202020204" pitchFamily="34" charset="0"/>
              </a:rPr>
              <a:t>9</a:t>
            </a:r>
            <a:r>
              <a:rPr lang="en-US" altLang="ja-JP" sz="1050" dirty="0">
                <a:latin typeface="Arial" panose="020B0604020202020204" pitchFamily="34" charset="0"/>
              </a:rPr>
              <a:t>-</a:t>
            </a:r>
            <a:r>
              <a:rPr lang="en-US" altLang="ja-JP" sz="1050" dirty="0" smtClean="0">
                <a:latin typeface="Arial" panose="020B0604020202020204" pitchFamily="34" charset="0"/>
              </a:rPr>
              <a:t>2</a:t>
            </a:r>
            <a:r>
              <a:rPr lang="ja-JP" altLang="en-US" sz="1050" dirty="0" smtClean="0">
                <a:latin typeface="Arial" panose="020B0604020202020204" pitchFamily="34" charset="0"/>
              </a:rPr>
              <a:t>から</a:t>
            </a:r>
            <a:r>
              <a:rPr lang="en-US" altLang="ja-JP" sz="1050" dirty="0" smtClean="0">
                <a:latin typeface="Arial" panose="020B0604020202020204" pitchFamily="34" charset="0"/>
              </a:rPr>
              <a:t>779kHz</a:t>
            </a:r>
            <a:r>
              <a:rPr lang="ja-JP" altLang="en-US" sz="1050" dirty="0" smtClean="0">
                <a:latin typeface="Arial" panose="020B0604020202020204" pitchFamily="34" charset="0"/>
              </a:rPr>
              <a:t>（</a:t>
            </a:r>
            <a:r>
              <a:rPr lang="en-US" altLang="ja-JP" sz="1050" dirty="0" smtClean="0">
                <a:latin typeface="Arial" panose="020B0604020202020204" pitchFamily="34" charset="0"/>
              </a:rPr>
              <a:t>1kW</a:t>
            </a:r>
            <a:r>
              <a:rPr lang="ja-JP" altLang="en-US" sz="1050" dirty="0" smtClean="0">
                <a:latin typeface="Arial" panose="020B0604020202020204" pitchFamily="34" charset="0"/>
              </a:rPr>
              <a:t>：</a:t>
            </a:r>
            <a:r>
              <a:rPr lang="en-US" altLang="ja-JP" sz="1050" dirty="0" smtClean="0">
                <a:latin typeface="Arial" panose="020B0604020202020204" pitchFamily="34" charset="0"/>
              </a:rPr>
              <a:t>WE-106A</a:t>
            </a:r>
            <a:r>
              <a:rPr lang="ja-JP" altLang="en-US" sz="1050" dirty="0" smtClean="0">
                <a:latin typeface="Arial" panose="020B0604020202020204" pitchFamily="34" charset="0"/>
              </a:rPr>
              <a:t>送信機）</a:t>
            </a:r>
            <a:endParaRPr lang="en-US" altLang="ja-JP" sz="1050" dirty="0" smtClean="0">
              <a:latin typeface="Arial" panose="020B0604020202020204" pitchFamily="34" charset="0"/>
            </a:endParaRPr>
          </a:p>
          <a:p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・昭和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3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年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5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月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20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日</a:t>
            </a:r>
          </a:p>
          <a:p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　千里放送所（大阪府三島郡千里村大字片山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2219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番地）開所</a:t>
            </a:r>
          </a:p>
          <a:p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　周波数を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750kHz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に変更、出力</a:t>
            </a:r>
            <a:r>
              <a:rPr lang="en-US" altLang="ja-JP" sz="1050" b="0" i="0" dirty="0" smtClean="0">
                <a:effectLst/>
                <a:latin typeface="Arial" panose="020B0604020202020204" pitchFamily="34" charset="0"/>
              </a:rPr>
              <a:t>10kW</a:t>
            </a:r>
            <a:r>
              <a:rPr lang="ja-JP" altLang="en-US" sz="1050" b="0" i="0" dirty="0" smtClean="0">
                <a:effectLst/>
                <a:latin typeface="Arial" panose="020B0604020202020204" pitchFamily="34" charset="0"/>
              </a:rPr>
              <a:t>：</a:t>
            </a:r>
            <a:r>
              <a:rPr lang="ja-JP" altLang="en-US" sz="1050" dirty="0" smtClean="0"/>
              <a:t>マルコーニ </a:t>
            </a:r>
            <a:r>
              <a:rPr lang="en-US" altLang="ja-JP" sz="1050" dirty="0" smtClean="0"/>
              <a:t>QD-13</a:t>
            </a:r>
            <a:r>
              <a:rPr lang="ja-JP" altLang="en-US" sz="1050" dirty="0"/>
              <a:t>送信機</a:t>
            </a:r>
            <a:endParaRPr lang="ja-JP" altLang="en-US" sz="105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43006" y="6373318"/>
            <a:ext cx="3348994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kumimoji="1" lang="en-US" altLang="ja-JP" sz="1100" dirty="0" smtClean="0"/>
              <a:t>WE</a:t>
            </a:r>
            <a:r>
              <a:rPr kumimoji="1" lang="ja-JP" altLang="en-US" sz="1100" dirty="0" smtClean="0"/>
              <a:t>の送信機の資料は今でも入手可能</a:t>
            </a:r>
            <a:endParaRPr kumimoji="1" lang="en-US" altLang="ja-JP" sz="1100" dirty="0" smtClean="0"/>
          </a:p>
          <a:p>
            <a:pPr algn="r">
              <a:lnSpc>
                <a:spcPts val="1100"/>
              </a:lnSpc>
            </a:pPr>
            <a:r>
              <a:rPr lang="en-US" altLang="ja-JP" sz="1100" dirty="0">
                <a:hlinkClick r:id="rId4"/>
              </a:rPr>
              <a:t>https://</a:t>
            </a:r>
            <a:r>
              <a:rPr lang="en-US" altLang="ja-JP" sz="1100" dirty="0" smtClean="0">
                <a:hlinkClick r:id="rId4"/>
              </a:rPr>
              <a:t>www.worldradiohistory.com/</a:t>
            </a:r>
            <a:endParaRPr lang="en-US" altLang="ja-JP" sz="1100" dirty="0" smtClean="0"/>
          </a:p>
          <a:p>
            <a:pPr algn="r">
              <a:lnSpc>
                <a:spcPts val="1100"/>
              </a:lnSpc>
            </a:pPr>
            <a:r>
              <a:rPr lang="en-US" altLang="ja-JP" sz="1100" dirty="0">
                <a:hlinkClick r:id="rId5"/>
              </a:rPr>
              <a:t>https://</a:t>
            </a:r>
            <a:r>
              <a:rPr lang="en-US" altLang="ja-JP" sz="1100" dirty="0" smtClean="0">
                <a:hlinkClick r:id="rId5"/>
              </a:rPr>
              <a:t>www.oldradio.com/archives/hardware/we.htm</a:t>
            </a:r>
            <a:endParaRPr lang="en-US" altLang="ja-JP" sz="11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４－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927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r="29353"/>
          <a:stretch/>
        </p:blipFill>
        <p:spPr>
          <a:xfrm rot="16200000">
            <a:off x="2948620" y="-1998195"/>
            <a:ext cx="6654380" cy="10854389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 rot="168640">
            <a:off x="9150578" y="101809"/>
            <a:ext cx="1368311" cy="266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8962602" y="435167"/>
            <a:ext cx="25891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大正</a:t>
            </a:r>
            <a:r>
              <a:rPr lang="en-US" altLang="ja-JP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ja-JP" altLang="en-US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年は</a:t>
            </a:r>
            <a:r>
              <a:rPr lang="en-US" altLang="ja-JP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ja-JP" altLang="en-US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月</a:t>
            </a:r>
            <a:r>
              <a:rPr lang="en-US" altLang="ja-JP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ja-JP" altLang="en-US" sz="11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日まで</a:t>
            </a:r>
            <a:endParaRPr lang="en-US" altLang="ja-JP" sz="1100" b="0" i="0" dirty="0" smtClean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ja-JP" altLang="en-US" sz="1100" dirty="0">
                <a:solidFill>
                  <a:schemeClr val="bg1"/>
                </a:solidFill>
                <a:latin typeface="Arial" panose="020B0604020202020204" pitchFamily="34" charset="0"/>
              </a:rPr>
              <a:t>昭和元年</a:t>
            </a:r>
            <a:r>
              <a:rPr lang="ja-JP" altLang="en-US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は</a:t>
            </a:r>
            <a:r>
              <a:rPr lang="en-US" altLang="ja-JP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12</a:t>
            </a:r>
            <a:r>
              <a:rPr lang="ja-JP" altLang="en-US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26</a:t>
            </a:r>
            <a:r>
              <a:rPr lang="ja-JP" altLang="en-US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日から</a:t>
            </a:r>
            <a:r>
              <a:rPr lang="en-US" altLang="ja-JP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12</a:t>
            </a:r>
            <a:r>
              <a:rPr lang="ja-JP" altLang="en-US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31</a:t>
            </a:r>
            <a:r>
              <a:rPr lang="ja-JP" altLang="en-US" sz="1100" dirty="0" smtClean="0">
                <a:solidFill>
                  <a:schemeClr val="bg1"/>
                </a:solidFill>
                <a:latin typeface="Arial" panose="020B0604020202020204" pitchFamily="34" charset="0"/>
              </a:rPr>
              <a:t>日まで</a:t>
            </a:r>
            <a:endParaRPr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2421" y="512111"/>
            <a:ext cx="5974713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よく見る写真</a:t>
            </a:r>
            <a:endParaRPr kumimoji="1" lang="en-US" altLang="ja-JP" sz="24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1600" b="1" dirty="0" smtClean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何気なく見ていましたが、拡大してよく見ると、、、</a:t>
            </a:r>
            <a:endParaRPr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1600" b="1" dirty="0" smtClean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それにしても、作業員が若い！</a:t>
            </a:r>
            <a:r>
              <a:rPr lang="ja-JP" altLang="en-US" sz="1600" b="1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</a:t>
            </a:r>
            <a:r>
              <a:rPr kumimoji="1" lang="ja-JP" altLang="en-US" sz="1600" b="1" dirty="0" smtClean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右端の人など今なら小学生？</a:t>
            </a:r>
            <a:endParaRPr kumimoji="1" lang="ja-JP" altLang="en-US" sz="1600" b="1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５－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99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r="29353"/>
          <a:stretch/>
        </p:blipFill>
        <p:spPr>
          <a:xfrm rot="16200000">
            <a:off x="1184036" y="-509903"/>
            <a:ext cx="2292734" cy="37398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22" y="1360010"/>
            <a:ext cx="6740685" cy="50555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円形吹き出し 2"/>
          <p:cNvSpPr/>
          <p:nvPr/>
        </p:nvSpPr>
        <p:spPr>
          <a:xfrm rot="323357">
            <a:off x="2078158" y="907034"/>
            <a:ext cx="1089043" cy="852773"/>
          </a:xfrm>
          <a:prstGeom prst="wedgeEllipseCallout">
            <a:avLst>
              <a:gd name="adj1" fmla="val 196924"/>
              <a:gd name="adj2" fmla="val 9040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52103" y="964088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完成した製品がずらっと並んでいる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６－</a:t>
            </a:r>
            <a:endParaRPr kumimoji="1" lang="ja-JP" altLang="en-US" dirty="0"/>
          </a:p>
        </p:txBody>
      </p:sp>
      <p:sp>
        <p:nvSpPr>
          <p:cNvPr id="8" name="円形吹き出し 7"/>
          <p:cNvSpPr/>
          <p:nvPr/>
        </p:nvSpPr>
        <p:spPr>
          <a:xfrm rot="21010781">
            <a:off x="7340755" y="4043012"/>
            <a:ext cx="1479931" cy="547254"/>
          </a:xfrm>
          <a:prstGeom prst="wedgeEllipseCallout">
            <a:avLst>
              <a:gd name="adj1" fmla="val -301887"/>
              <a:gd name="adj2" fmla="val -520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7306" y="4205927"/>
            <a:ext cx="3401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ダイヤルや切り替え機、検波器、</a:t>
            </a:r>
            <a:endParaRPr kumimoji="1" lang="en-US" altLang="ja-JP" dirty="0" smtClean="0"/>
          </a:p>
          <a:p>
            <a:r>
              <a:rPr lang="ja-JP" altLang="en-US" dirty="0"/>
              <a:t>ターミナルの配置</a:t>
            </a:r>
            <a:r>
              <a:rPr lang="ja-JP" altLang="en-US" dirty="0" smtClean="0"/>
              <a:t>など、全体に</a:t>
            </a:r>
            <a:endParaRPr kumimoji="1" lang="en-US" altLang="ja-JP" dirty="0" smtClean="0"/>
          </a:p>
          <a:p>
            <a:r>
              <a:rPr kumimoji="1" lang="ja-JP" altLang="en-US" dirty="0" smtClean="0"/>
              <a:t>天理所蔵品によく似ているが、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キャビに模様が掘り込まれている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15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6478" y="511395"/>
            <a:ext cx="5091696" cy="678892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r="29353"/>
          <a:stretch/>
        </p:blipFill>
        <p:spPr>
          <a:xfrm rot="16200000">
            <a:off x="1184036" y="-509903"/>
            <a:ext cx="2292734" cy="3739827"/>
          </a:xfrm>
          <a:prstGeom prst="rect">
            <a:avLst/>
          </a:prstGeom>
        </p:spPr>
      </p:pic>
      <p:sp>
        <p:nvSpPr>
          <p:cNvPr id="6" name="円形吹き出し 5"/>
          <p:cNvSpPr/>
          <p:nvPr/>
        </p:nvSpPr>
        <p:spPr>
          <a:xfrm rot="21415039">
            <a:off x="2665861" y="1674090"/>
            <a:ext cx="1089043" cy="803587"/>
          </a:xfrm>
          <a:prstGeom prst="wedgeEllipseCallout">
            <a:avLst>
              <a:gd name="adj1" fmla="val 162756"/>
              <a:gd name="adj2" fmla="val 9775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23498" y="574615"/>
            <a:ext cx="6837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バリコン取り付け、配線作業。作業員がやっとこ</a:t>
            </a:r>
            <a:r>
              <a:rPr kumimoji="1" lang="ja-JP" altLang="en-US" dirty="0" err="1" smtClean="0"/>
              <a:t>を</a:t>
            </a:r>
            <a:r>
              <a:rPr kumimoji="1" lang="ja-JP" altLang="en-US" dirty="0" smtClean="0"/>
              <a:t>持っている</a:t>
            </a:r>
            <a:endParaRPr kumimoji="1" lang="en-US" altLang="ja-JP" dirty="0" smtClean="0"/>
          </a:p>
          <a:p>
            <a:r>
              <a:rPr lang="ja-JP" altLang="en-US" dirty="0"/>
              <a:t>半田</a:t>
            </a:r>
            <a:r>
              <a:rPr lang="ja-JP" altLang="en-US" dirty="0" smtClean="0"/>
              <a:t>ごてが見当たらない。半田</a:t>
            </a:r>
            <a:r>
              <a:rPr kumimoji="1" lang="ja-JP" altLang="en-US" dirty="0" smtClean="0"/>
              <a:t>付けは行われていなかったのかも。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７－</a:t>
            </a:r>
            <a:endParaRPr kumimoji="1" lang="ja-JP" altLang="en-US" dirty="0"/>
          </a:p>
        </p:txBody>
      </p:sp>
      <p:sp>
        <p:nvSpPr>
          <p:cNvPr id="2" name="円形吹き出し 1"/>
          <p:cNvSpPr/>
          <p:nvPr/>
        </p:nvSpPr>
        <p:spPr>
          <a:xfrm>
            <a:off x="6133026" y="3905858"/>
            <a:ext cx="1496290" cy="547254"/>
          </a:xfrm>
          <a:prstGeom prst="wedgeEllipseCallout">
            <a:avLst>
              <a:gd name="adj1" fmla="val -188426"/>
              <a:gd name="adj2" fmla="val 102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4984" y="3775191"/>
            <a:ext cx="41601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スパーダ</a:t>
            </a:r>
            <a:r>
              <a:rPr kumimoji="1" lang="en-US" altLang="ja-JP" dirty="0" smtClean="0"/>
              <a:t>―</a:t>
            </a:r>
            <a:r>
              <a:rPr kumimoji="1" lang="ja-JP" altLang="en-US" dirty="0" smtClean="0"/>
              <a:t>コイルの引き出し線の先に</a:t>
            </a:r>
            <a:endParaRPr kumimoji="1" lang="en-US" altLang="ja-JP" dirty="0" smtClean="0"/>
          </a:p>
          <a:p>
            <a:r>
              <a:rPr kumimoji="1" lang="ja-JP" altLang="en-US" dirty="0" smtClean="0"/>
              <a:t>輪</a:t>
            </a:r>
            <a:r>
              <a:rPr kumimoji="1" lang="ja-JP" altLang="en-US" dirty="0" err="1" smtClean="0"/>
              <a:t>っかが</a:t>
            </a:r>
            <a:r>
              <a:rPr kumimoji="1" lang="ja-JP" altLang="en-US" dirty="0" smtClean="0"/>
              <a:t>見える。他の部品と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r>
              <a:rPr lang="ja-JP" altLang="en-US" dirty="0" smtClean="0"/>
              <a:t>ねじ止めで接続されていたと想像できる。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巻き線の色は何種類かあった模様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9" name="円形吹き出し 8"/>
          <p:cNvSpPr/>
          <p:nvPr/>
        </p:nvSpPr>
        <p:spPr>
          <a:xfrm>
            <a:off x="5668898" y="4551219"/>
            <a:ext cx="2311320" cy="1745672"/>
          </a:xfrm>
          <a:prstGeom prst="wedgeEllipseCallout">
            <a:avLst>
              <a:gd name="adj1" fmla="val -113516"/>
              <a:gd name="adj2" fmla="val -621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03295" y="426844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ネジとドライバー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4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r="29353"/>
          <a:stretch/>
        </p:blipFill>
        <p:spPr>
          <a:xfrm rot="16200000">
            <a:off x="1184036" y="-509903"/>
            <a:ext cx="2292734" cy="37398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/>
          <a:stretch/>
        </p:blipFill>
        <p:spPr>
          <a:xfrm rot="16200000">
            <a:off x="6009344" y="127928"/>
            <a:ext cx="4494781" cy="75196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円形吹き出し 5"/>
          <p:cNvSpPr/>
          <p:nvPr/>
        </p:nvSpPr>
        <p:spPr>
          <a:xfrm rot="21415039">
            <a:off x="2119852" y="1811313"/>
            <a:ext cx="1089043" cy="803587"/>
          </a:xfrm>
          <a:prstGeom prst="wedgeEllipseCallout">
            <a:avLst>
              <a:gd name="adj1" fmla="val 157457"/>
              <a:gd name="adj2" fmla="val 9408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08326" y="822124"/>
            <a:ext cx="720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スパイダーコイルの取り付け作業。タップが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個出されている</a:t>
            </a:r>
            <a:endParaRPr kumimoji="1" lang="en-US" altLang="ja-JP" dirty="0" smtClean="0"/>
          </a:p>
          <a:p>
            <a:r>
              <a:rPr lang="ja-JP" altLang="en-US" dirty="0" smtClean="0"/>
              <a:t>パネル</a:t>
            </a:r>
            <a:r>
              <a:rPr lang="ja-JP" altLang="en-US" dirty="0"/>
              <a:t>に</a:t>
            </a:r>
            <a:r>
              <a:rPr lang="ja-JP" altLang="en-US" dirty="0" smtClean="0"/>
              <a:t>は</a:t>
            </a:r>
            <a:r>
              <a:rPr lang="ja-JP" altLang="en-US" dirty="0"/>
              <a:t>銀色</a:t>
            </a:r>
            <a:r>
              <a:rPr lang="ja-JP" altLang="en-US" dirty="0" smtClean="0"/>
              <a:t>光沢がない。ベークライト</a:t>
            </a:r>
            <a:r>
              <a:rPr lang="en-US" altLang="ja-JP" dirty="0" smtClean="0"/>
              <a:t>(1907</a:t>
            </a:r>
            <a:r>
              <a:rPr lang="ja-JP" altLang="en-US" dirty="0" smtClean="0"/>
              <a:t>年発明</a:t>
            </a:r>
            <a:r>
              <a:rPr lang="en-US" altLang="ja-JP" dirty="0" smtClean="0"/>
              <a:t>)</a:t>
            </a:r>
            <a:r>
              <a:rPr lang="ja-JP" altLang="en-US" dirty="0" smtClean="0"/>
              <a:t>か、エボナイトか</a:t>
            </a:r>
            <a:r>
              <a:rPr lang="en-US" altLang="ja-JP" dirty="0" smtClean="0"/>
              <a:t>?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005" y="650635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８－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357598" y="4585441"/>
            <a:ext cx="38427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バリコン</a:t>
            </a:r>
            <a:r>
              <a:rPr lang="ja-JP" altLang="en-US" dirty="0" smtClean="0"/>
              <a:t>はパネルの短辺と平行な向き</a:t>
            </a:r>
            <a:endParaRPr lang="en-US" altLang="ja-JP" dirty="0" smtClean="0"/>
          </a:p>
          <a:p>
            <a:r>
              <a:rPr lang="ja-JP" altLang="en-US" dirty="0" smtClean="0"/>
              <a:t>に</a:t>
            </a:r>
            <a:r>
              <a:rPr lang="ja-JP" altLang="en-US" dirty="0"/>
              <a:t>取り付けられて</a:t>
            </a:r>
            <a:r>
              <a:rPr lang="ja-JP" altLang="en-US" dirty="0" smtClean="0"/>
              <a:t>いる。</a:t>
            </a:r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9" name="円形吹き出し 8"/>
          <p:cNvSpPr/>
          <p:nvPr/>
        </p:nvSpPr>
        <p:spPr>
          <a:xfrm>
            <a:off x="5691886" y="4143778"/>
            <a:ext cx="1117623" cy="1529658"/>
          </a:xfrm>
          <a:prstGeom prst="wedgeEllipseCallout">
            <a:avLst>
              <a:gd name="adj1" fmla="val -188426"/>
              <a:gd name="adj2" fmla="val 102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799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692</Words>
  <Application>Microsoft Office PowerPoint</Application>
  <PresentationFormat>ワイド画面</PresentationFormat>
  <Paragraphs>155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HGS創英角ｺﾞｼｯｸUB</vt:lpstr>
      <vt:lpstr>ＭＳ Ｐゴシック</vt:lpstr>
      <vt:lpstr>Meiryo</vt:lpstr>
      <vt:lpstr>Arial</vt:lpstr>
      <vt:lpstr>Calibri</vt:lpstr>
      <vt:lpstr>Calibri Light</vt:lpstr>
      <vt:lpstr>Segoe UI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user</cp:lastModifiedBy>
  <cp:revision>50</cp:revision>
  <cp:lastPrinted>2024-12-29T03:22:43Z</cp:lastPrinted>
  <dcterms:created xsi:type="dcterms:W3CDTF">2024-12-22T07:51:25Z</dcterms:created>
  <dcterms:modified xsi:type="dcterms:W3CDTF">2025-01-11T23:20:01Z</dcterms:modified>
</cp:coreProperties>
</file>